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6" r:id="rId4"/>
    <p:sldId id="263" r:id="rId5"/>
    <p:sldId id="265" r:id="rId6"/>
    <p:sldId id="267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5567"/>
    <a:srgbClr val="DF3E2D"/>
    <a:srgbClr val="F7CDC9"/>
    <a:srgbClr val="F3B5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3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B37C26-0136-4473-ADA6-ADB0E2970C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0902B8-3C6A-4DD8-B35E-DB186E93D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14.11.2024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D61D08-16D9-40FF-AA2C-DE48E013D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B073E8-589B-4B02-807E-D81949714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391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FB193-A3CB-47E9-9CDE-18214ED4D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ECBEBE5-1C34-4674-B4DE-81D0EBA718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F8FB0E-FBC9-4475-9640-749155DA9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14.11.2024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9C9D5F-507B-44E2-9FF3-EAD663BA6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949D55-C22B-4864-8ABF-9CC6FEABB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129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12F2DD3-07EB-4AE9-928B-494DB53042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B9AC230-BCC0-4E9A-9029-44734BDC10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1299ABA-17C0-4F90-B372-87A8B98C4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14.11.2024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8FADE8-000B-49B1-BEDF-40C8436A3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1CF18F-C023-4CAC-B58C-1BF36044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625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626036-9025-4C36-A490-459BF0D3B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D2A47F-8F2D-4BB1-8104-997AC795F8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DF5D99-768F-4D95-8A28-AC60B167A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14.11.2024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C83EB1-031F-4C0A-AB50-D9778877C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5B579D-6216-4AC9-BDFF-21468BF14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56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5AC623-5DE6-4F51-9FC1-EECEB58FB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BB403C5-6791-484B-A21A-668194385A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D5D99E-C4BD-485B-A6F1-ACD1947A1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14.11.2024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52E11F-D28F-4DF3-85FE-0F0D84C25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B5E116-8508-4708-BCB0-0B2206DAF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656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612327-F5F3-47BC-B98B-B36B392C6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AD7ED7-CD9B-4B02-A327-FD36E766CE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2B7839F-A19B-4E6C-BE6A-C3774A5F92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2BB31F-3339-4F0A-85E5-E2301AD99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14.11.2024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F5E7BE7-B228-407E-AD3D-C18BDF0C8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FE32740-C416-4EB6-ABBF-6EB74CF15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072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DA19DA-196B-4EA6-BCE4-1E6059CD6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4D21CFC-A161-4C73-84A9-DFF05ECB90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3435478-8CBB-4F47-8113-63ADC9057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6582349-FFCA-4445-84A3-C01DD1FA82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1C7F355-4813-449B-8E3D-5BFEAB99AC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F5D393B-2195-4C7F-81D7-2B29A10F5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14.11.2024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C2EBB2C-433D-49C8-95A9-1B0CE8E55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6F07E42-F409-4727-9172-9E13D4B61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101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810CEB-E9CF-4E11-8C38-60D733572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FEC0B4A-AC55-449A-94BE-9B53606A9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14.11.2024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FFFCBE4-8C54-4DFA-B0D5-9445CB0CB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5CAA386-0C03-4F25-9C59-91399B140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645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331D5D7-A0E8-4433-AD13-BC988033B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14.11.2024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95C0A9E-A1E6-4B93-A7D9-A3D76CB0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FB2C761-7204-4C01-BC5B-42E0BC3AB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144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3FB24D-E63B-41E2-8E5A-7C69827C2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DFBF85-D151-4B0C-AB19-E88AFCA6C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ECAC5FE-F9FA-4FBA-B779-D645D8DAE1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7B67535-5575-45E9-BFD9-AA7AF29C4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14.11.2024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C6EBA2F-AD70-4F31-B150-C45C4248F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A7B7434-5856-4CA5-AE73-B66D26321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72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1A9687-D99F-4C7E-AD1D-10657655C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E1D6B85-DE5E-431F-A7D7-22E5D0F759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27DA436-81FC-41D4-902E-A432C87C76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9052F74-8997-4874-B3CD-72582F4E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14.11.2024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AD2B881-76E2-46DC-8A51-A39F72ADC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C98785B-9B08-4C02-B18E-D979EB9A5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06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024390-AE18-48F9-A665-27FAB3837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09F9352-692E-4EA3-B068-E327F1942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BD36BC-E322-4C9F-9427-168D8F9513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BB319-4003-45E6-ACCF-2C6F8D674C8B}" type="datetimeFigureOut">
              <a:rPr lang="ru-RU" smtClean="0"/>
              <a:t>14.11.2024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CE3E1C-6D7B-42CC-B624-B797EE1A75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64D12F-F4FE-4F1C-A099-6E84F15078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580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44AAFF7-E0FD-4770-A426-29BB516FE5E9}"/>
              </a:ext>
            </a:extLst>
          </p:cNvPr>
          <p:cNvSpPr txBox="1"/>
          <p:nvPr/>
        </p:nvSpPr>
        <p:spPr>
          <a:xfrm>
            <a:off x="282518" y="2368731"/>
            <a:ext cx="109341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Управленческий  проект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формированию и развитию функциональной грамотности у педагогов и обучающихся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BF23A50-A040-420D-A71B-E4210FCF265A}"/>
              </a:ext>
            </a:extLst>
          </p:cNvPr>
          <p:cNvSpPr/>
          <p:nvPr/>
        </p:nvSpPr>
        <p:spPr>
          <a:xfrm>
            <a:off x="0" y="4658416"/>
            <a:ext cx="12192000" cy="1604779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78866D-A329-455F-831F-19B83508B5D2}"/>
              </a:ext>
            </a:extLst>
          </p:cNvPr>
          <p:cNvSpPr txBox="1"/>
          <p:nvPr/>
        </p:nvSpPr>
        <p:spPr>
          <a:xfrm>
            <a:off x="192055" y="4658416"/>
            <a:ext cx="1189643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«Компетентный учитель - функционально грамотный ученик»</a:t>
            </a:r>
          </a:p>
          <a:p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5F27B53-CB64-49F6-8C74-1BEAC1B760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19" y="150546"/>
            <a:ext cx="1725585" cy="65866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104" y="38638"/>
            <a:ext cx="2007909" cy="751716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ABBE6D51-7DBB-4592-8133-CB14123ECF30}"/>
              </a:ext>
            </a:extLst>
          </p:cNvPr>
          <p:cNvSpPr txBox="1">
            <a:spLocks/>
          </p:cNvSpPr>
          <p:nvPr/>
        </p:nvSpPr>
        <p:spPr>
          <a:xfrm>
            <a:off x="254238" y="1005426"/>
            <a:ext cx="8239026" cy="1072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latin typeface="+mn-lt"/>
              </a:rPr>
              <a:t>ОТ  БАЗОВЫХ РЕЗУЛЬТАТОВ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К РЕЗУЛЬТАТАМ ВЫСОКИХ ДОСТИЖЕНИЙ</a:t>
            </a:r>
            <a:endParaRPr lang="ru-RU" sz="3600" dirty="0">
              <a:latin typeface="+mn-lt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ABBE6D51-7DBB-4592-8133-CB14123ECF30}"/>
              </a:ext>
            </a:extLst>
          </p:cNvPr>
          <p:cNvSpPr txBox="1">
            <a:spLocks/>
          </p:cNvSpPr>
          <p:nvPr/>
        </p:nvSpPr>
        <p:spPr>
          <a:xfrm>
            <a:off x="9030879" y="159690"/>
            <a:ext cx="3057614" cy="6586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latin typeface="+mn-lt"/>
              </a:rPr>
              <a:t> 15 </a:t>
            </a:r>
            <a:r>
              <a:rPr lang="ru-RU" sz="2000" b="1" dirty="0" smtClean="0">
                <a:latin typeface="+mn-lt"/>
              </a:rPr>
              <a:t>ноября</a:t>
            </a:r>
            <a:r>
              <a:rPr lang="ru-RU" sz="2000" b="1" dirty="0" smtClean="0">
                <a:latin typeface="+mn-lt"/>
              </a:rPr>
              <a:t/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2024 года</a:t>
            </a:r>
            <a:endParaRPr lang="ru-RU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743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2816577" y="365125"/>
            <a:ext cx="6680765" cy="208198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реализации проекта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38199" y="2020388"/>
            <a:ext cx="1051560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</a:t>
            </a:r>
            <a:r>
              <a:rPr lang="ru-RU" sz="4400" spc="1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4400" spc="9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образовательной</a:t>
            </a:r>
            <a:r>
              <a:rPr lang="ru-RU" sz="4400" spc="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</a:t>
            </a:r>
            <a:r>
              <a:rPr lang="ru-RU" sz="4400" spc="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среды,</a:t>
            </a:r>
            <a:r>
              <a:rPr lang="ru-RU" sz="4400" spc="9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направленной</a:t>
            </a:r>
            <a:r>
              <a:rPr lang="ru-RU" sz="4400" spc="9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4400" spc="1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</a:t>
            </a:r>
            <a:r>
              <a:rPr lang="ru-RU" sz="44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функциональной</a:t>
            </a:r>
            <a:r>
              <a:rPr lang="ru-RU" sz="4400" spc="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грамотности</a:t>
            </a:r>
            <a:r>
              <a:rPr lang="ru-RU" sz="44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</a:t>
            </a:r>
          </a:p>
          <a:p>
            <a:pPr algn="ctr"/>
            <a:endParaRPr lang="ru-RU" sz="4400" dirty="0">
              <a:latin typeface="Times New Roman" panose="02020603050405020304" pitchFamily="18" charset="0"/>
            </a:endParaRPr>
          </a:p>
          <a:p>
            <a:pPr algn="ctr"/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29459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ADD8BC-5481-4D8E-93C0-7216E9BD2FA6}"/>
              </a:ext>
            </a:extLst>
          </p:cNvPr>
          <p:cNvSpPr/>
          <p:nvPr/>
        </p:nvSpPr>
        <p:spPr>
          <a:xfrm rot="16200000">
            <a:off x="-1494183" y="1494185"/>
            <a:ext cx="6858001" cy="3869634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2A02A60D-A1D0-4DDF-B26E-CE1AA09B5BCF}"/>
              </a:ext>
            </a:extLst>
          </p:cNvPr>
          <p:cNvSpPr txBox="1">
            <a:spLocks/>
          </p:cNvSpPr>
          <p:nvPr/>
        </p:nvSpPr>
        <p:spPr>
          <a:xfrm>
            <a:off x="419099" y="1820092"/>
            <a:ext cx="3151415" cy="31089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endParaRPr lang="ru-RU" sz="5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3E0EF8D9-923C-4083-B5E2-5FA97331C2A7}"/>
              </a:ext>
            </a:extLst>
          </p:cNvPr>
          <p:cNvSpPr txBox="1">
            <a:spLocks/>
          </p:cNvSpPr>
          <p:nvPr/>
        </p:nvSpPr>
        <p:spPr>
          <a:xfrm>
            <a:off x="4068417" y="543339"/>
            <a:ext cx="7285382" cy="58177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23954" y="1018903"/>
            <a:ext cx="674043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31115" lvl="0" indent="-342900">
              <a:spcBef>
                <a:spcPts val="51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-"/>
              <a:tabLst>
                <a:tab pos="16002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Провести</a:t>
            </a:r>
            <a:r>
              <a:rPr lang="ru-RU" sz="2000" b="1" spc="1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мониторинг</a:t>
            </a:r>
            <a:r>
              <a:rPr lang="ru-RU" sz="2000" b="1" spc="1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уровня</a:t>
            </a:r>
            <a:r>
              <a:rPr lang="ru-RU" sz="2000" b="1" spc="1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  <a:r>
              <a:rPr lang="ru-RU" sz="2000" b="1" spc="1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функциональной</a:t>
            </a:r>
            <a:r>
              <a:rPr lang="ru-RU" sz="2000" b="1" spc="9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грамотности</a:t>
            </a:r>
            <a:r>
              <a:rPr lang="ru-RU" sz="2000" b="1" spc="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</a:t>
            </a:r>
            <a:r>
              <a:rPr lang="ru-RU" sz="2000" b="1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школы</a:t>
            </a:r>
          </a:p>
          <a:p>
            <a:pPr marL="342900" marR="34290" lvl="0" indent="-342900">
              <a:spcAft>
                <a:spcPts val="0"/>
              </a:spcAft>
              <a:buSzPts val="1400"/>
              <a:buFont typeface="Times New Roman" panose="02020603050405020304" pitchFamily="18" charset="0"/>
              <a:buChar char="-"/>
              <a:tabLst>
                <a:tab pos="240665" algn="l"/>
                <a:tab pos="989965" algn="l"/>
                <a:tab pos="1215390" algn="l"/>
                <a:tab pos="2633980" algn="l"/>
                <a:tab pos="3729990" algn="l"/>
                <a:tab pos="4412615" algn="l"/>
                <a:tab pos="542925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Создать	в	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образовательной организации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модель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управления </a:t>
            </a:r>
            <a:r>
              <a:rPr lang="ru-RU" sz="2000" b="1" spc="-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формированием</a:t>
            </a:r>
            <a:r>
              <a:rPr lang="ru-RU" sz="2000" b="1" spc="-33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функциональной грамотности</a:t>
            </a:r>
          </a:p>
          <a:p>
            <a:pPr marL="342900" marR="32385" lvl="0" indent="-342900">
              <a:spcBef>
                <a:spcPts val="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-"/>
              <a:tabLst>
                <a:tab pos="187325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Организовать</a:t>
            </a:r>
            <a:r>
              <a:rPr lang="ru-RU" sz="2000" b="1" spc="3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обучающую</a:t>
            </a:r>
            <a:r>
              <a:rPr lang="ru-RU" sz="2000" b="1" spc="3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деятельность</a:t>
            </a:r>
            <a:r>
              <a:rPr lang="ru-RU" sz="2000" b="1" spc="3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z="2000" b="1" spc="3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педагогов</a:t>
            </a:r>
            <a:r>
              <a:rPr lang="ru-RU" sz="2000" b="1" spc="3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школы</a:t>
            </a:r>
            <a:r>
              <a:rPr lang="ru-RU" sz="2000" b="1" spc="3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2000" b="1" spc="3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формированию</a:t>
            </a:r>
            <a:r>
              <a:rPr lang="ru-RU" sz="2000" b="1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функциональной</a:t>
            </a:r>
            <a:r>
              <a:rPr lang="ru-RU" sz="2000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грамотности</a:t>
            </a:r>
          </a:p>
          <a:p>
            <a:pPr marL="342900" marR="30480" lvl="0" indent="-342900">
              <a:spcAft>
                <a:spcPts val="0"/>
              </a:spcAft>
              <a:buSzPts val="1400"/>
              <a:buFont typeface="Times New Roman" panose="02020603050405020304" pitchFamily="18" charset="0"/>
              <a:buChar char="-"/>
              <a:tabLst>
                <a:tab pos="261620" algn="l"/>
                <a:tab pos="262255" algn="l"/>
                <a:tab pos="1337310" algn="l"/>
                <a:tab pos="1595755" algn="l"/>
                <a:tab pos="2451735" algn="l"/>
                <a:tab pos="3762375" algn="l"/>
                <a:tab pos="4566920" algn="l"/>
                <a:tab pos="5234940" algn="l"/>
                <a:tab pos="6480175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Разработать	и	внедрить	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учебные курсы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	направленные	</a:t>
            </a:r>
            <a:r>
              <a:rPr lang="ru-RU" sz="2000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2000" b="1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</a:t>
            </a:r>
            <a:r>
              <a:rPr lang="ru-RU" sz="2000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функциональной</a:t>
            </a:r>
            <a:r>
              <a:rPr lang="ru-RU" sz="2000" b="1" spc="1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грамотности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marR="30480" lvl="0" indent="-342900">
              <a:spcAft>
                <a:spcPts val="0"/>
              </a:spcAft>
              <a:buSzPts val="1400"/>
              <a:buFont typeface="Times New Roman" panose="02020603050405020304" pitchFamily="18" charset="0"/>
              <a:buChar char="-"/>
              <a:tabLst>
                <a:tab pos="261620" algn="l"/>
                <a:tab pos="262255" algn="l"/>
                <a:tab pos="1337310" algn="l"/>
                <a:tab pos="1595755" algn="l"/>
                <a:tab pos="2451735" algn="l"/>
                <a:tab pos="3762375" algn="l"/>
                <a:tab pos="4566920" algn="l"/>
                <a:tab pos="5234940" algn="l"/>
                <a:tab pos="6480175" algn="l"/>
              </a:tabLs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Сформировать позитивное отношение всех участников образовательного процесса (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учителей,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обучающихся,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родителей)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проблеме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формирования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функциональной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грамотности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68768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D344109-2063-4BD6-9B21-E022C3677860}"/>
              </a:ext>
            </a:extLst>
          </p:cNvPr>
          <p:cNvSpPr/>
          <p:nvPr/>
        </p:nvSpPr>
        <p:spPr>
          <a:xfrm>
            <a:off x="0" y="6669140"/>
            <a:ext cx="12192000" cy="188860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dirty="0"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028128A-BDD2-4D02-BF3A-DBBC142F076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10" y="188860"/>
            <a:ext cx="1759353" cy="658662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A31407-DAA6-4BDC-9797-67E937D1233A}"/>
              </a:ext>
            </a:extLst>
          </p:cNvPr>
          <p:cNvSpPr/>
          <p:nvPr/>
        </p:nvSpPr>
        <p:spPr>
          <a:xfrm rot="16200000">
            <a:off x="8763000" y="3240140"/>
            <a:ext cx="6669140" cy="188860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761592" y="658574"/>
            <a:ext cx="77812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Перечень ожидаемых</a:t>
            </a:r>
            <a:r>
              <a:rPr lang="ru-RU" sz="24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результатов реализации</a:t>
            </a:r>
            <a:r>
              <a:rPr lang="ru-RU" sz="2400" b="1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38200" y="1866953"/>
            <a:ext cx="10515600" cy="3929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1750" lvl="0">
              <a:spcBef>
                <a:spcPts val="515"/>
              </a:spcBef>
              <a:spcAft>
                <a:spcPts val="0"/>
              </a:spcAft>
              <a:buSzPts val="1400"/>
              <a:tabLst>
                <a:tab pos="305435" algn="l"/>
                <a:tab pos="306070" algn="l"/>
                <a:tab pos="895350" algn="l"/>
                <a:tab pos="1895475" algn="l"/>
                <a:tab pos="3243580" algn="l"/>
                <a:tab pos="4043045" algn="l"/>
                <a:tab pos="5367655" algn="l"/>
              </a:tabLs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Доля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педагогов,	использующих	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приёмы формирования </a:t>
            </a:r>
            <a:r>
              <a:rPr lang="ru-RU" sz="2800" spc="-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функциональной</a:t>
            </a:r>
            <a:r>
              <a:rPr lang="ru-RU" sz="2800" spc="-33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грамотности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100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%</a:t>
            </a:r>
          </a:p>
          <a:p>
            <a:pPr marR="34925" lvl="0">
              <a:spcAft>
                <a:spcPts val="0"/>
              </a:spcAft>
              <a:buSzPts val="1400"/>
              <a:tabLst>
                <a:tab pos="293370" algn="l"/>
                <a:tab pos="294005" algn="l"/>
                <a:tab pos="1266190" algn="l"/>
                <a:tab pos="2049145" algn="l"/>
                <a:tab pos="2326640" algn="l"/>
                <a:tab pos="3509010" algn="l"/>
                <a:tab pos="4356100" algn="l"/>
                <a:tab pos="5492750" algn="l"/>
              </a:tabLs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  Успешное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участие	в	мониторинге	качества	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    </a:t>
            </a:r>
            <a:r>
              <a:rPr lang="ru-RU" sz="2800" spc="-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регионального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8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всероссийского уровня</a:t>
            </a:r>
          </a:p>
          <a:p>
            <a:pPr marL="342900" lvl="0" indent="-342900">
              <a:lnSpc>
                <a:spcPts val="1605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Char char="-"/>
              <a:tabLst>
                <a:tab pos="142875" algn="l"/>
              </a:tabLst>
            </a:pPr>
            <a:endParaRPr lang="ru-RU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ts val="1605"/>
              </a:lnSpc>
              <a:spcAft>
                <a:spcPts val="0"/>
              </a:spcAft>
              <a:buSzPts val="1400"/>
              <a:tabLst>
                <a:tab pos="142875" algn="l"/>
              </a:tabLs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 Доля</a:t>
            </a:r>
            <a:r>
              <a:rPr lang="ru-RU" sz="2800" spc="-2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обучающихся,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принимающих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участие</a:t>
            </a:r>
            <a:r>
              <a:rPr lang="ru-RU" sz="28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8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конкурсах,</a:t>
            </a:r>
            <a:r>
              <a:rPr lang="ru-RU" sz="2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spc="-15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605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Char char="-"/>
              <a:tabLst>
                <a:tab pos="142875" algn="l"/>
              </a:tabLst>
            </a:pPr>
            <a:endParaRPr lang="ru-RU" sz="2800" spc="-15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ts val="1605"/>
              </a:lnSpc>
              <a:spcAft>
                <a:spcPts val="0"/>
              </a:spcAft>
              <a:buSzPts val="1400"/>
              <a:tabLst>
                <a:tab pos="142875" algn="l"/>
              </a:tabLst>
            </a:pPr>
            <a:r>
              <a:rPr lang="ru-RU" sz="2800" spc="-1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олимпиадах</a:t>
            </a:r>
            <a:r>
              <a:rPr lang="ru-RU" sz="2800" spc="-1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28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менее</a:t>
            </a:r>
            <a:r>
              <a:rPr lang="ru-RU" sz="2800" spc="-1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40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%</a:t>
            </a:r>
          </a:p>
          <a:p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 Позитивное</a:t>
            </a:r>
            <a:r>
              <a:rPr lang="ru-RU" sz="2800" spc="18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отношение</a:t>
            </a:r>
            <a:r>
              <a:rPr lang="ru-RU" sz="2800" spc="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всех</a:t>
            </a:r>
            <a:r>
              <a:rPr lang="ru-RU" sz="2800" spc="1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участников</a:t>
            </a:r>
            <a:r>
              <a:rPr lang="ru-RU" sz="2800" spc="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образовательного</a:t>
            </a:r>
            <a:r>
              <a:rPr lang="ru-RU" sz="2800" spc="17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процесса</a:t>
            </a:r>
            <a:r>
              <a:rPr lang="ru-RU" sz="2800" spc="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spc="18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учителей,</a:t>
            </a:r>
            <a:r>
              <a:rPr lang="ru-RU" sz="28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обучающихся,</a:t>
            </a:r>
            <a:r>
              <a:rPr lang="ru-RU" sz="28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родителей)</a:t>
            </a:r>
            <a:r>
              <a:rPr lang="ru-RU" sz="28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8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проблеме</a:t>
            </a:r>
            <a:r>
              <a:rPr lang="ru-RU" sz="2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формирования</a:t>
            </a:r>
            <a:r>
              <a:rPr lang="ru-RU" sz="28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функциональной</a:t>
            </a:r>
            <a:r>
              <a:rPr lang="ru-RU" sz="2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грамотности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5678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dirty="0"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DA28E9F-BFE8-4B89-BBA8-3A97EF4F44E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10" y="188860"/>
            <a:ext cx="1759353" cy="658662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E080124-93FD-4E8C-80D0-644A5303F4D6}"/>
              </a:ext>
            </a:extLst>
          </p:cNvPr>
          <p:cNvSpPr/>
          <p:nvPr/>
        </p:nvSpPr>
        <p:spPr>
          <a:xfrm>
            <a:off x="0" y="6669140"/>
            <a:ext cx="12192000" cy="188860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203269" y="653143"/>
            <a:ext cx="86998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</a:t>
            </a:r>
            <a:r>
              <a:rPr lang="ru-RU" sz="4400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реализации</a:t>
            </a:r>
            <a:r>
              <a:rPr lang="ru-RU" sz="4400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</a:t>
            </a:r>
            <a:endParaRPr lang="ru-RU" sz="44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312113"/>
              </p:ext>
            </p:extLst>
          </p:nvPr>
        </p:nvGraphicFramePr>
        <p:xfrm>
          <a:off x="679269" y="1422583"/>
          <a:ext cx="10563497" cy="467906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294809">
                  <a:extLst>
                    <a:ext uri="{9D8B030D-6E8A-4147-A177-3AD203B41FA5}">
                      <a16:colId xmlns:a16="http://schemas.microsoft.com/office/drawing/2014/main" val="1031540643"/>
                    </a:ext>
                  </a:extLst>
                </a:gridCol>
                <a:gridCol w="2272625">
                  <a:extLst>
                    <a:ext uri="{9D8B030D-6E8A-4147-A177-3AD203B41FA5}">
                      <a16:colId xmlns:a16="http://schemas.microsoft.com/office/drawing/2014/main" val="4145085098"/>
                    </a:ext>
                  </a:extLst>
                </a:gridCol>
                <a:gridCol w="1996063">
                  <a:extLst>
                    <a:ext uri="{9D8B030D-6E8A-4147-A177-3AD203B41FA5}">
                      <a16:colId xmlns:a16="http://schemas.microsoft.com/office/drawing/2014/main" val="3201405273"/>
                    </a:ext>
                  </a:extLst>
                </a:gridCol>
              </a:tblGrid>
              <a:tr h="1910155">
                <a:tc>
                  <a:txBody>
                    <a:bodyPr/>
                    <a:lstStyle/>
                    <a:p>
                      <a:pPr marL="553085" marR="33655" indent="-514350">
                        <a:spcBef>
                          <a:spcPts val="515"/>
                        </a:spcBef>
                        <a:spcAft>
                          <a:spcPts val="0"/>
                        </a:spcAft>
                        <a:buAutoNum type="arabicPlain"/>
                        <a:tabLst>
                          <a:tab pos="297815" algn="l"/>
                          <a:tab pos="840740" algn="l"/>
                          <a:tab pos="2174240" algn="l"/>
                          <a:tab pos="2439035" algn="l"/>
                          <a:tab pos="3282315" algn="l"/>
                        </a:tabLs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этап.	</a:t>
                      </a:r>
                    </a:p>
                    <a:p>
                      <a:pPr marL="38735" marR="33655" indent="0">
                        <a:spcBef>
                          <a:spcPts val="515"/>
                        </a:spcBef>
                        <a:spcAft>
                          <a:spcPts val="0"/>
                        </a:spcAft>
                        <a:buNone/>
                        <a:tabLst>
                          <a:tab pos="297815" algn="l"/>
                          <a:tab pos="840740" algn="l"/>
                          <a:tab pos="2174240" algn="l"/>
                          <a:tab pos="2439035" algn="l"/>
                          <a:tab pos="3282315" algn="l"/>
                        </a:tabLs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	и	создание	условий, необходимых для реализации проекта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R="15684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 2024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102235" marR="9779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 2024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759793"/>
                  </a:ext>
                </a:extLst>
              </a:tr>
              <a:tr h="1386088">
                <a:tc>
                  <a:txBody>
                    <a:bodyPr/>
                    <a:lstStyle/>
                    <a:p>
                      <a:pPr marL="38735">
                        <a:spcBef>
                          <a:spcPts val="515"/>
                        </a:spcBef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этап.</a:t>
                      </a:r>
                    </a:p>
                    <a:p>
                      <a:pPr marL="38735">
                        <a:spcBef>
                          <a:spcPts val="515"/>
                        </a:spcBef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Реализация проекта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94945" algn="ctr">
                        <a:spcBef>
                          <a:spcPts val="132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 2024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2235" marR="96520" algn="ctr">
                        <a:spcBef>
                          <a:spcPts val="132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 2025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9574955"/>
                  </a:ext>
                </a:extLst>
              </a:tr>
              <a:tr h="1382821">
                <a:tc>
                  <a:txBody>
                    <a:bodyPr/>
                    <a:lstStyle/>
                    <a:p>
                      <a:pPr marL="38735">
                        <a:spcBef>
                          <a:spcPts val="505"/>
                        </a:spcBef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этап.</a:t>
                      </a:r>
                    </a:p>
                    <a:p>
                      <a:pPr marL="38735">
                        <a:spcBef>
                          <a:spcPts val="505"/>
                        </a:spcBef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Рефлексивно-оценочный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30200">
                        <a:spcBef>
                          <a:spcPts val="131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 2025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1600" marR="97790" algn="ctr">
                        <a:spcBef>
                          <a:spcPts val="131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 2026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75162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128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dirty="0"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DA28E9F-BFE8-4B89-BBA8-3A97EF4F44E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10" y="188860"/>
            <a:ext cx="1759353" cy="65866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152502" y="365125"/>
            <a:ext cx="79248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 риски реализации</a:t>
            </a:r>
            <a:r>
              <a:rPr lang="ru-RU" sz="3200" b="1" spc="-29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1866953"/>
            <a:ext cx="1016072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5935"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Недостаточная</a:t>
            </a:r>
            <a:r>
              <a:rPr lang="ru-RU" sz="3200" b="1" spc="-1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поддержка</a:t>
            </a:r>
            <a:r>
              <a:rPr lang="ru-RU" sz="3200" b="1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3200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понимание</a:t>
            </a:r>
            <a:r>
              <a:rPr lang="ru-RU" sz="3200" b="1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</a:t>
            </a:r>
            <a:r>
              <a:rPr lang="ru-RU" sz="3200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родителями</a:t>
            </a:r>
            <a:r>
              <a:rPr lang="ru-RU" sz="3200" b="1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обучающихся. </a:t>
            </a:r>
            <a:endParaRPr lang="ru-RU" sz="3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95935"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2. Формальный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	подход	к	реализации	проекта	со	стороны  педагогов.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78939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463" y="165463"/>
            <a:ext cx="116085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90750" marR="2190750" algn="ctr">
              <a:spcBef>
                <a:spcPts val="335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  <a:r>
              <a:rPr lang="ru-RU" sz="2000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МЕРОПРИЯТИЙ</a:t>
            </a:r>
          </a:p>
          <a:p>
            <a:pPr marL="485140" marR="485140" algn="ctr">
              <a:spcBef>
                <a:spcPts val="10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управленческого</a:t>
            </a:r>
            <a:r>
              <a:rPr lang="ru-RU" sz="2000" b="1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</a:t>
            </a:r>
            <a:r>
              <a:rPr lang="ru-RU" sz="2000" b="1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«Компетентный учитель - функционально грамотный ученик»</a:t>
            </a: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739343"/>
              </p:ext>
            </p:extLst>
          </p:nvPr>
        </p:nvGraphicFramePr>
        <p:xfrm>
          <a:off x="348343" y="873352"/>
          <a:ext cx="11556274" cy="584408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08926">
                  <a:extLst>
                    <a:ext uri="{9D8B030D-6E8A-4147-A177-3AD203B41FA5}">
                      <a16:colId xmlns:a16="http://schemas.microsoft.com/office/drawing/2014/main" val="2018520991"/>
                    </a:ext>
                  </a:extLst>
                </a:gridCol>
                <a:gridCol w="1267516">
                  <a:extLst>
                    <a:ext uri="{9D8B030D-6E8A-4147-A177-3AD203B41FA5}">
                      <a16:colId xmlns:a16="http://schemas.microsoft.com/office/drawing/2014/main" val="3489511849"/>
                    </a:ext>
                  </a:extLst>
                </a:gridCol>
                <a:gridCol w="1206403">
                  <a:extLst>
                    <a:ext uri="{9D8B030D-6E8A-4147-A177-3AD203B41FA5}">
                      <a16:colId xmlns:a16="http://schemas.microsoft.com/office/drawing/2014/main" val="3955461802"/>
                    </a:ext>
                  </a:extLst>
                </a:gridCol>
                <a:gridCol w="1223002">
                  <a:extLst>
                    <a:ext uri="{9D8B030D-6E8A-4147-A177-3AD203B41FA5}">
                      <a16:colId xmlns:a16="http://schemas.microsoft.com/office/drawing/2014/main" val="2922359730"/>
                    </a:ext>
                  </a:extLst>
                </a:gridCol>
                <a:gridCol w="1522528">
                  <a:extLst>
                    <a:ext uri="{9D8B030D-6E8A-4147-A177-3AD203B41FA5}">
                      <a16:colId xmlns:a16="http://schemas.microsoft.com/office/drawing/2014/main" val="1216173348"/>
                    </a:ext>
                  </a:extLst>
                </a:gridCol>
                <a:gridCol w="2009163">
                  <a:extLst>
                    <a:ext uri="{9D8B030D-6E8A-4147-A177-3AD203B41FA5}">
                      <a16:colId xmlns:a16="http://schemas.microsoft.com/office/drawing/2014/main" val="884608773"/>
                    </a:ext>
                  </a:extLst>
                </a:gridCol>
                <a:gridCol w="1470469">
                  <a:extLst>
                    <a:ext uri="{9D8B030D-6E8A-4147-A177-3AD203B41FA5}">
                      <a16:colId xmlns:a16="http://schemas.microsoft.com/office/drawing/2014/main" val="3263259060"/>
                    </a:ext>
                  </a:extLst>
                </a:gridCol>
                <a:gridCol w="2448267">
                  <a:extLst>
                    <a:ext uri="{9D8B030D-6E8A-4147-A177-3AD203B41FA5}">
                      <a16:colId xmlns:a16="http://schemas.microsoft.com/office/drawing/2014/main" val="1141640767"/>
                    </a:ext>
                  </a:extLst>
                </a:gridCol>
              </a:tblGrid>
              <a:tr h="549445">
                <a:tc>
                  <a:txBody>
                    <a:bodyPr/>
                    <a:lstStyle/>
                    <a:p>
                      <a:pPr marL="80010" marR="39370" indent="30480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sz="1400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64490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lang="ru-RU" sz="140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0345" marR="66675" indent="-132715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реализации</a:t>
                      </a:r>
                      <a:r>
                        <a:rPr lang="ru-RU" sz="1400" spc="-28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18135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r>
                        <a:rPr lang="ru-RU" sz="1400" spc="-1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реализации</a:t>
                      </a:r>
                      <a:r>
                        <a:rPr lang="ru-RU" sz="1400" spc="-1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40335" marR="12700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Исполнители</a:t>
                      </a:r>
                      <a:r>
                        <a:rPr lang="ru-RU" sz="1400" spc="-2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5157667"/>
                  </a:ext>
                </a:extLst>
              </a:tr>
              <a:tr h="194699">
                <a:tc gridSpan="8">
                  <a:txBody>
                    <a:bodyPr/>
                    <a:lstStyle/>
                    <a:p>
                      <a:pPr marL="1797685" marR="1789430" algn="ctr">
                        <a:lnSpc>
                          <a:spcPts val="153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этап.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</a:t>
                      </a:r>
                      <a:r>
                        <a:rPr lang="ru-RU" sz="1400" spc="3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</a:t>
                      </a:r>
                      <a:r>
                        <a:rPr lang="ru-RU" sz="14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условий,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необходимых</a:t>
                      </a:r>
                      <a:r>
                        <a:rPr lang="ru-RU" sz="1400" spc="-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lang="ru-RU" sz="1400" spc="-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реализации</a:t>
                      </a:r>
                      <a:r>
                        <a:rPr lang="ru-RU" sz="14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7401800"/>
                  </a:ext>
                </a:extLst>
              </a:tr>
              <a:tr h="549445">
                <a:tc>
                  <a:txBody>
                    <a:bodyPr/>
                    <a:lstStyle/>
                    <a:p>
                      <a:pPr marR="124460" algn="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68580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</a:t>
                      </a:r>
                      <a:r>
                        <a:rPr lang="ru-RU" sz="140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проектной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99720" marR="276860" indent="114300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20.09 –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25.09.2024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1755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Создана</a:t>
                      </a:r>
                      <a:r>
                        <a:rPr lang="ru-RU" sz="1400" spc="-2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</a:t>
                      </a:r>
                      <a:r>
                        <a:rPr lang="ru-RU" sz="1400" spc="-1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40335" marR="130810"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</a:t>
                      </a:r>
                      <a:r>
                        <a:rPr lang="ru-RU" sz="1400" spc="-1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8157"/>
                  </a:ext>
                </a:extLst>
              </a:tr>
              <a:tr h="736717">
                <a:tc>
                  <a:txBody>
                    <a:bodyPr/>
                    <a:lstStyle/>
                    <a:p>
                      <a:pPr marR="124460" algn="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68580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</a:t>
                      </a:r>
                      <a:r>
                        <a:rPr lang="ru-RU" sz="1400" spc="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spc="18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утверждение</a:t>
                      </a:r>
                      <a:r>
                        <a:rPr lang="ru-RU" sz="1400" spc="15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r>
                        <a:rPr lang="ru-RU" sz="1400" spc="1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spc="-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«Компетентный учитель - функционально грамотный ученик»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8580" marR="60325">
                        <a:lnSpc>
                          <a:spcPts val="1350"/>
                        </a:lnSpc>
                        <a:spcAft>
                          <a:spcPts val="0"/>
                        </a:spcAft>
                        <a:tabLst>
                          <a:tab pos="199453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99720" marR="276860" indent="11430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25.09 –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01.10.2024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130810">
                        <a:spcAft>
                          <a:spcPts val="0"/>
                        </a:spcAft>
                        <a:tabLst>
                          <a:tab pos="843915" algn="l"/>
                        </a:tabLs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Паспорт	</a:t>
                      </a:r>
                      <a:r>
                        <a:rPr lang="ru-RU" sz="1400" spc="-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школьного</a:t>
                      </a:r>
                      <a:r>
                        <a:rPr lang="ru-RU" sz="1400" spc="-28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мероприятий проекта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5880" algn="r">
                        <a:lnSpc>
                          <a:spcPts val="1375"/>
                        </a:lnSpc>
                        <a:spcAft>
                          <a:spcPts val="0"/>
                        </a:spcAft>
                        <a:tabLst>
                          <a:tab pos="774700" algn="l"/>
                        </a:tabLs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проекта,	план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0335" marR="12763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</a:t>
                      </a:r>
                      <a:r>
                        <a:rPr lang="ru-RU" sz="1400" spc="-1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7921777"/>
                  </a:ext>
                </a:extLst>
              </a:tr>
              <a:tr h="299479">
                <a:tc>
                  <a:txBody>
                    <a:bodyPr/>
                    <a:lstStyle/>
                    <a:p>
                      <a:pPr marR="124460" algn="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68580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</a:t>
                      </a:r>
                      <a:r>
                        <a:rPr lang="ru-RU" sz="14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дорожной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карты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850" marR="5969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01.10-04.10.2024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1755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Дорожная</a:t>
                      </a:r>
                      <a:r>
                        <a:rPr lang="ru-RU" sz="140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карта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реализации</a:t>
                      </a:r>
                      <a:r>
                        <a:rPr lang="ru-RU" sz="140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40335" marR="12763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</a:t>
                      </a:r>
                      <a:r>
                        <a:rPr lang="ru-RU" sz="1400" spc="-1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0099898"/>
                  </a:ext>
                </a:extLst>
              </a:tr>
              <a:tr h="1127983">
                <a:tc>
                  <a:txBody>
                    <a:bodyPr/>
                    <a:lstStyle/>
                    <a:p>
                      <a:pPr marR="124460" algn="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127000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</a:t>
                      </a:r>
                      <a:r>
                        <a:rPr lang="ru-RU" sz="1400" spc="-29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ресурсного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7955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9850" marR="5969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01.10-04.10.2024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81915">
                        <a:spcAft>
                          <a:spcPts val="0"/>
                        </a:spcAft>
                        <a:tabLst>
                          <a:tab pos="107061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Определены	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ресурсы</a:t>
                      </a:r>
                      <a:r>
                        <a:rPr lang="ru-RU" sz="1400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реализации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16065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кадровые,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200"/>
                        <a:buFont typeface="Times New Roman" panose="02020603050405020304" pitchFamily="18" charset="0"/>
                        <a:buChar char="-"/>
                        <a:tabLst>
                          <a:tab pos="16065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информационные,</a:t>
                      </a:r>
                    </a:p>
                    <a:p>
                      <a:pPr marL="71755">
                        <a:lnSpc>
                          <a:spcPts val="128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-научно-методические.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9055" algn="r">
                        <a:lnSpc>
                          <a:spcPts val="1375"/>
                        </a:lnSpc>
                        <a:spcAft>
                          <a:spcPts val="0"/>
                        </a:spcAft>
                        <a:tabLst>
                          <a:tab pos="41719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	успешной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0335" marR="12763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647053"/>
                  </a:ext>
                </a:extLst>
              </a:tr>
              <a:tr h="736717">
                <a:tc>
                  <a:txBody>
                    <a:bodyPr/>
                    <a:lstStyle/>
                    <a:p>
                      <a:pPr marR="124460" algn="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68580" marR="75565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Стартовая диагностика уровня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функциональной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грамотности (</a:t>
                      </a:r>
                      <a:r>
                        <a:rPr lang="ru-RU" sz="1400" spc="-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комплексных</a:t>
                      </a:r>
                      <a:r>
                        <a:rPr lang="ru-RU" sz="1400" spc="-1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работ,</a:t>
                      </a:r>
                      <a:r>
                        <a:rPr lang="ru-RU" sz="1400" spc="-2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результатов</a:t>
                      </a:r>
                      <a:r>
                        <a:rPr lang="ru-RU" sz="1400" spc="-2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выполнения</a:t>
                      </a:r>
                      <a:r>
                        <a:rPr lang="ru-RU" sz="1400" spc="-28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ВПР,</a:t>
                      </a:r>
                      <a:r>
                        <a:rPr lang="ru-RU" sz="1400" spc="-1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итогового собеседования)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850" marR="5969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04.10-09.10.2024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1755" marR="15303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Справка по состоянию уровня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функциональной</a:t>
                      </a:r>
                      <a:r>
                        <a:rPr lang="ru-RU" sz="140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грамотности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обучающихся,</a:t>
                      </a:r>
                      <a:r>
                        <a:rPr lang="ru-RU" sz="140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</a:t>
                      </a:r>
                      <a:r>
                        <a:rPr lang="ru-RU" sz="140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затруднений.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40335" marR="12763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214623"/>
                  </a:ext>
                </a:extLst>
              </a:tr>
              <a:tr h="549445">
                <a:tc>
                  <a:txBody>
                    <a:bodyPr/>
                    <a:lstStyle/>
                    <a:p>
                      <a:pPr marR="124460" algn="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68580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Мониторинг</a:t>
                      </a:r>
                      <a:r>
                        <a:rPr lang="ru-RU" sz="1400" spc="-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владения</a:t>
                      </a:r>
                      <a:r>
                        <a:rPr lang="ru-RU" sz="1400" spc="-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методиками</a:t>
                      </a:r>
                    </a:p>
                    <a:p>
                      <a:pPr marL="68580" marR="80010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формирования</a:t>
                      </a:r>
                      <a:r>
                        <a:rPr lang="ru-RU" sz="1400" spc="-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функциональной</a:t>
                      </a:r>
                      <a:r>
                        <a:rPr lang="ru-RU" sz="1400" spc="-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грамотности</a:t>
                      </a:r>
                      <a:r>
                        <a:rPr lang="ru-RU" sz="1400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педагогами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5969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09.10.-15.10.2024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1755" marR="57785">
                        <a:spcAft>
                          <a:spcPts val="0"/>
                        </a:spcAft>
                        <a:tabLst>
                          <a:tab pos="727710" algn="l"/>
                          <a:tab pos="1499235" algn="l"/>
                          <a:tab pos="241617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	владения	педагогами	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школы</a:t>
                      </a:r>
                      <a:r>
                        <a:rPr lang="ru-RU" sz="1400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методиками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40335" marR="12827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816250"/>
                  </a:ext>
                </a:extLst>
              </a:tr>
              <a:tr h="736717">
                <a:tc>
                  <a:txBody>
                    <a:bodyPr/>
                    <a:lstStyle/>
                    <a:p>
                      <a:pPr marR="124460" algn="r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68580" marR="83756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</a:t>
                      </a:r>
                      <a:r>
                        <a:rPr lang="ru-RU" sz="1400" spc="-3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</a:t>
                      </a:r>
                      <a:r>
                        <a:rPr lang="ru-RU" sz="1400" spc="-3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внеурочной</a:t>
                      </a:r>
                      <a:r>
                        <a:rPr lang="ru-RU" sz="1400" spc="-28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деятельности,</a:t>
                      </a:r>
                      <a:r>
                        <a:rPr lang="ru-RU" sz="1400" spc="-1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направленных на</a:t>
                      </a:r>
                    </a:p>
                    <a:p>
                      <a:pPr marL="68580">
                        <a:lnSpc>
                          <a:spcPts val="128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</a:t>
                      </a:r>
                      <a:r>
                        <a:rPr lang="ru-RU" sz="1400" spc="-2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функциональной</a:t>
                      </a:r>
                      <a:r>
                        <a:rPr lang="ru-RU" sz="1400" spc="-1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грамотности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90220" marR="52070" indent="-417830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сентябрь-октябрь</a:t>
                      </a:r>
                      <a:r>
                        <a:rPr lang="ru-RU" sz="1400" spc="-28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1755" marR="55245" algn="just"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176022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Программы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внеурочной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деятельности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400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формированию	функциональной</a:t>
                      </a:r>
                      <a:r>
                        <a:rPr lang="ru-RU" sz="1400" spc="-29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40335" marR="127635" algn="ctr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2499254"/>
                  </a:ext>
                </a:extLst>
              </a:tr>
              <a:tr h="363439">
                <a:tc>
                  <a:txBody>
                    <a:bodyPr/>
                    <a:lstStyle/>
                    <a:p>
                      <a:pPr marR="124460" algn="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68580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</a:t>
                      </a:r>
                      <a:r>
                        <a:rPr lang="ru-RU" sz="1400" b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локальных</a:t>
                      </a:r>
                      <a:r>
                        <a:rPr lang="ru-RU" sz="1400" b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актов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120" marR="5969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1755" marR="57785">
                        <a:lnSpc>
                          <a:spcPts val="1350"/>
                        </a:lnSpc>
                        <a:spcAft>
                          <a:spcPts val="0"/>
                        </a:spcAft>
                        <a:tabLst>
                          <a:tab pos="1146810" algn="l"/>
                          <a:tab pos="2152015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Положения	школьных	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конкурсов,</a:t>
                      </a:r>
                      <a:r>
                        <a:rPr lang="ru-RU" sz="1400" b="0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выставок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40335" marR="12763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689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997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69427"/>
              </p:ext>
            </p:extLst>
          </p:nvPr>
        </p:nvGraphicFramePr>
        <p:xfrm>
          <a:off x="0" y="-942350"/>
          <a:ext cx="12191999" cy="780035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31364">
                  <a:extLst>
                    <a:ext uri="{9D8B030D-6E8A-4147-A177-3AD203B41FA5}">
                      <a16:colId xmlns:a16="http://schemas.microsoft.com/office/drawing/2014/main" val="2020729950"/>
                    </a:ext>
                  </a:extLst>
                </a:gridCol>
                <a:gridCol w="3900580">
                  <a:extLst>
                    <a:ext uri="{9D8B030D-6E8A-4147-A177-3AD203B41FA5}">
                      <a16:colId xmlns:a16="http://schemas.microsoft.com/office/drawing/2014/main" val="2159086164"/>
                    </a:ext>
                  </a:extLst>
                </a:gridCol>
                <a:gridCol w="1606074">
                  <a:extLst>
                    <a:ext uri="{9D8B030D-6E8A-4147-A177-3AD203B41FA5}">
                      <a16:colId xmlns:a16="http://schemas.microsoft.com/office/drawing/2014/main" val="285361551"/>
                    </a:ext>
                  </a:extLst>
                </a:gridCol>
                <a:gridCol w="3671368">
                  <a:extLst>
                    <a:ext uri="{9D8B030D-6E8A-4147-A177-3AD203B41FA5}">
                      <a16:colId xmlns:a16="http://schemas.microsoft.com/office/drawing/2014/main" val="1749262550"/>
                    </a:ext>
                  </a:extLst>
                </a:gridCol>
                <a:gridCol w="2582613">
                  <a:extLst>
                    <a:ext uri="{9D8B030D-6E8A-4147-A177-3AD203B41FA5}">
                      <a16:colId xmlns:a16="http://schemas.microsoft.com/office/drawing/2014/main" val="2198278140"/>
                    </a:ext>
                  </a:extLst>
                </a:gridCol>
              </a:tblGrid>
              <a:tr h="601672">
                <a:tc>
                  <a:txBody>
                    <a:bodyPr/>
                    <a:lstStyle/>
                    <a:p>
                      <a:pPr marL="80010" marR="39370" indent="30480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sz="1400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5524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lang="ru-RU" sz="140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19710" marR="67310" indent="-13271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реализации</a:t>
                      </a:r>
                      <a:r>
                        <a:rPr lang="ru-RU" sz="1400" spc="-28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0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r>
                        <a:rPr lang="ru-RU" sz="1400" spc="-1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реализации</a:t>
                      </a:r>
                      <a:r>
                        <a:rPr lang="ru-RU" sz="1400" spc="-1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0335" marR="12954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Исполнители</a:t>
                      </a:r>
                      <a:r>
                        <a:rPr lang="ru-RU" sz="1400" spc="-2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892921"/>
                  </a:ext>
                </a:extLst>
              </a:tr>
              <a:tr h="322324">
                <a:tc gridSpan="5">
                  <a:txBody>
                    <a:bodyPr/>
                    <a:lstStyle/>
                    <a:p>
                      <a:pPr marL="3618230" marR="3608705" algn="ctr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этап.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</a:t>
                      </a:r>
                      <a:r>
                        <a:rPr lang="ru-RU" sz="140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8642439"/>
                  </a:ext>
                </a:extLst>
              </a:tr>
              <a:tr h="1161851">
                <a:tc>
                  <a:txBody>
                    <a:bodyPr/>
                    <a:lstStyle/>
                    <a:p>
                      <a:pPr marL="84455" marR="7556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271145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Обучение</a:t>
                      </a:r>
                      <a:r>
                        <a:rPr lang="ru-RU" sz="1400" spc="-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педагогов</a:t>
                      </a:r>
                      <a:r>
                        <a:rPr lang="ru-RU" sz="140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методикам</a:t>
                      </a:r>
                      <a:r>
                        <a:rPr lang="ru-RU" sz="140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работы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400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формированию функциональной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0" marR="220345" indent="-7810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Октябрь2024 –</a:t>
                      </a:r>
                      <a:r>
                        <a:rPr lang="ru-RU" sz="1400" spc="-2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ДПО «Цифровая экосистема»,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«Академия реализации государственной политики и профессионального развития работников образования Министерства просвещения РФ»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76605" marR="153035" indent="-61150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Заместитель</a:t>
                      </a:r>
                      <a:r>
                        <a:rPr lang="ru-RU" sz="1400" spc="-7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руководителя</a:t>
                      </a:r>
                      <a:r>
                        <a:rPr lang="ru-RU" sz="1400" spc="-28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525149"/>
                  </a:ext>
                </a:extLst>
              </a:tr>
              <a:tr h="1113439">
                <a:tc>
                  <a:txBody>
                    <a:bodyPr/>
                    <a:lstStyle/>
                    <a:p>
                      <a:pPr marL="84455" marR="7556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60325" algn="just">
                        <a:spcAft>
                          <a:spcPts val="0"/>
                        </a:spcAft>
                        <a:tabLst>
                          <a:tab pos="1437640" algn="l"/>
                          <a:tab pos="1591310" algn="l"/>
                          <a:tab pos="2188210" algn="l"/>
                          <a:tab pos="2465705" algn="l"/>
                          <a:tab pos="282829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Педагогический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педсовет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«Как формировать функциональную грамотность».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8580">
                        <a:lnSpc>
                          <a:spcPts val="128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6220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</a:t>
                      </a:r>
                      <a:r>
                        <a:rPr lang="ru-RU" sz="14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1120" marR="59690">
                        <a:spcAft>
                          <a:spcPts val="0"/>
                        </a:spcAft>
                        <a:tabLst>
                          <a:tab pos="1016635" algn="l"/>
                          <a:tab pos="188341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	педагогов,	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использующих</a:t>
                      </a:r>
                      <a:r>
                        <a:rPr lang="ru-RU" sz="1400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методики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0335" marR="13081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5743690"/>
                  </a:ext>
                </a:extLst>
              </a:tr>
              <a:tr h="929480">
                <a:tc>
                  <a:txBody>
                    <a:bodyPr/>
                    <a:lstStyle/>
                    <a:p>
                      <a:pPr marL="84455" marR="7556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60325" algn="just"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1225550" algn="l"/>
                          <a:tab pos="1468120" algn="l"/>
                          <a:tab pos="2277110" algn="l"/>
                          <a:tab pos="2893695" algn="l"/>
                        </a:tabLs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	программ	</a:t>
                      </a:r>
                      <a:r>
                        <a:rPr lang="ru-RU" sz="1400" spc="-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внеурочной</a:t>
                      </a:r>
                      <a:r>
                        <a:rPr lang="ru-RU" sz="1400" spc="-29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деятельности,		направленных	</a:t>
                      </a:r>
                      <a:r>
                        <a:rPr lang="ru-RU" sz="1400" spc="-1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1400" spc="-29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</a:t>
                      </a:r>
                      <a:r>
                        <a:rPr lang="ru-RU" sz="1400" spc="-3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функциональной</a:t>
                      </a:r>
                      <a:r>
                        <a:rPr lang="ru-RU" sz="1400" spc="-1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грамотности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980" marR="139065" indent="-18796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Октябрь2024 –</a:t>
                      </a:r>
                      <a:r>
                        <a:rPr lang="ru-RU" sz="1400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1120" marR="5588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программам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внеурочной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деятельности,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направленных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1400" spc="-2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функциональной</a:t>
                      </a:r>
                      <a:r>
                        <a:rPr lang="ru-RU" sz="14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0335" marR="13017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4174275"/>
                  </a:ext>
                </a:extLst>
              </a:tr>
              <a:tr h="697110">
                <a:tc>
                  <a:txBody>
                    <a:bodyPr/>
                    <a:lstStyle/>
                    <a:p>
                      <a:pPr marL="84455" marR="7556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61595">
                        <a:spcBef>
                          <a:spcPts val="5"/>
                        </a:spcBef>
                        <a:spcAft>
                          <a:spcPts val="0"/>
                        </a:spcAft>
                        <a:tabLst>
                          <a:tab pos="1225550" algn="l"/>
                          <a:tab pos="2004060" algn="l"/>
                          <a:tab pos="2960370" algn="l"/>
                        </a:tabLs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	работы	педагогов	</a:t>
                      </a:r>
                      <a:r>
                        <a:rPr lang="ru-RU" sz="1400" spc="-2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spc="-28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</a:t>
                      </a:r>
                      <a:r>
                        <a:rPr lang="ru-RU" sz="1400" spc="-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школы</a:t>
                      </a:r>
                      <a:r>
                        <a:rPr lang="ru-RU" sz="1400" spc="-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spc="-2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платформой</a:t>
                      </a:r>
                      <a:r>
                        <a:rPr lang="ru-RU" sz="1400" spc="-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РЭШ и Я класс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spc="-2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течение</a:t>
                      </a:r>
                      <a:r>
                        <a:rPr lang="ru-RU" sz="1400" spc="-1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1120" marR="5397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r>
                        <a:rPr lang="ru-RU" sz="1400" spc="1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обучающихся,</a:t>
                      </a:r>
                      <a:r>
                        <a:rPr lang="ru-RU" sz="1400" spc="1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педагогов</a:t>
                      </a:r>
                      <a:r>
                        <a:rPr lang="ru-RU" sz="1400" spc="1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работающих</a:t>
                      </a:r>
                      <a:r>
                        <a:rPr lang="ru-RU" sz="1400" spc="-2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платформе РЭШ и Я класс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0335" marR="13017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520063"/>
                  </a:ext>
                </a:extLst>
              </a:tr>
              <a:tr h="677747">
                <a:tc>
                  <a:txBody>
                    <a:bodyPr/>
                    <a:lstStyle/>
                    <a:p>
                      <a:pPr marL="84455" marR="7556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60960" algn="just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Родительское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собрание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вопросу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«Влияние 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семьи на формирование интереса учащихся к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чтению».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050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  <a:r>
                        <a:rPr lang="ru-RU" sz="1400" spc="-1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1120" marR="60960">
                        <a:spcAft>
                          <a:spcPts val="0"/>
                        </a:spcAft>
                        <a:tabLst>
                          <a:tab pos="1193800" algn="l"/>
                          <a:tab pos="227076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Увеличение	количества 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родителей,</a:t>
                      </a:r>
                      <a:r>
                        <a:rPr lang="ru-RU" sz="1400" spc="-2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заинтересованных</a:t>
                      </a:r>
                      <a:r>
                        <a:rPr lang="ru-RU" sz="14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реализации</a:t>
                      </a:r>
                      <a:r>
                        <a:rPr lang="ru-RU" sz="14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0335" marR="13081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школы,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1537931"/>
                  </a:ext>
                </a:extLst>
              </a:tr>
              <a:tr h="697110">
                <a:tc>
                  <a:txBody>
                    <a:bodyPr/>
                    <a:lstStyle/>
                    <a:p>
                      <a:pPr marL="84455" marR="7556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62230" algn="just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школьных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курсов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повышения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квалификации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педагогов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работе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платформой</a:t>
                      </a:r>
                      <a:r>
                        <a:rPr lang="ru-RU" sz="1400" spc="-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РЭШ и Я класс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146685" algn="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spc="-2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течение</a:t>
                      </a:r>
                      <a:r>
                        <a:rPr lang="ru-RU" sz="1400" spc="-1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112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Методические</a:t>
                      </a:r>
                      <a:r>
                        <a:rPr lang="ru-RU" sz="1400" spc="2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рекомендации</a:t>
                      </a:r>
                      <a:r>
                        <a:rPr lang="ru-RU" sz="1400" spc="2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lang="ru-RU" sz="1400" spc="2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педагогов</a:t>
                      </a:r>
                      <a:r>
                        <a:rPr lang="ru-RU" sz="1400" spc="2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400" spc="-2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работе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платформой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РЭШ и Я класс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9065" marR="13081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Управленческая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771067"/>
                  </a:ext>
                </a:extLst>
              </a:tr>
              <a:tr h="902508">
                <a:tc>
                  <a:txBody>
                    <a:bodyPr/>
                    <a:lstStyle/>
                    <a:p>
                      <a:pPr marL="84455" marR="7556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60960">
                        <a:lnSpc>
                          <a:spcPts val="1380"/>
                        </a:lnSpc>
                        <a:spcAft>
                          <a:spcPts val="0"/>
                        </a:spcAft>
                        <a:tabLst>
                          <a:tab pos="1155700" algn="l"/>
                          <a:tab pos="2121535" algn="l"/>
                          <a:tab pos="288480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	школьной	недели	</a:t>
                      </a:r>
                      <a:r>
                        <a:rPr lang="ru-RU" sz="14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400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функциональной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грамотности,  школьного этапа конкурса «Недетские игры»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117475" algn="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spc="-1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</a:t>
                      </a:r>
                      <a:r>
                        <a:rPr lang="ru-RU" sz="1400" spc="-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spc="-1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112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Увеличение</a:t>
                      </a:r>
                      <a:r>
                        <a:rPr lang="ru-RU" sz="1400" spc="2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числа</a:t>
                      </a:r>
                      <a:r>
                        <a:rPr lang="ru-RU" sz="1400" spc="2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обучающихся,</a:t>
                      </a:r>
                      <a:r>
                        <a:rPr lang="ru-RU" sz="1400" spc="2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участвующих</a:t>
                      </a:r>
                      <a:r>
                        <a:rPr lang="ru-RU" sz="1400" spc="2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spc="-2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неделе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0335" marR="13017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</a:t>
                      </a:r>
                      <a:r>
                        <a:rPr lang="ru-RU" sz="140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097740"/>
                  </a:ext>
                </a:extLst>
              </a:tr>
              <a:tr h="697110">
                <a:tc>
                  <a:txBody>
                    <a:bodyPr/>
                    <a:lstStyle/>
                    <a:p>
                      <a:pPr marL="84455" marR="75565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61595">
                        <a:spcAft>
                          <a:spcPts val="0"/>
                        </a:spcAft>
                        <a:tabLst>
                          <a:tab pos="1407160" algn="l"/>
                          <a:tab pos="2301240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Информационная	поддержка	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реализации</a:t>
                      </a:r>
                      <a:r>
                        <a:rPr lang="ru-RU" sz="1400" b="0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5905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2024-</a:t>
                      </a:r>
                    </a:p>
                    <a:p>
                      <a:pPr marL="68580" marR="59690"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1120" marR="60325" algn="just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Представление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хода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реализации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результатов</a:t>
                      </a:r>
                      <a:r>
                        <a:rPr lang="ru-RU" sz="1400" b="0" spc="-2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 на официальном сайте школы.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212090" algn="ctr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</a:t>
                      </a:r>
                      <a:r>
                        <a:rPr lang="ru-RU" sz="1400" b="1" spc="-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</a:t>
                      </a:r>
                      <a:r>
                        <a:rPr lang="ru-RU" sz="1400" b="1" spc="-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работу</a:t>
                      </a:r>
                      <a:r>
                        <a:rPr lang="ru-RU" sz="1400" b="1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spc="-285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сайта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2051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217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837563"/>
              </p:ext>
            </p:extLst>
          </p:nvPr>
        </p:nvGraphicFramePr>
        <p:xfrm>
          <a:off x="287383" y="452846"/>
          <a:ext cx="11469188" cy="611341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05790">
                  <a:extLst>
                    <a:ext uri="{9D8B030D-6E8A-4147-A177-3AD203B41FA5}">
                      <a16:colId xmlns:a16="http://schemas.microsoft.com/office/drawing/2014/main" val="3140927736"/>
                    </a:ext>
                  </a:extLst>
                </a:gridCol>
                <a:gridCol w="3669331">
                  <a:extLst>
                    <a:ext uri="{9D8B030D-6E8A-4147-A177-3AD203B41FA5}">
                      <a16:colId xmlns:a16="http://schemas.microsoft.com/office/drawing/2014/main" val="1862205479"/>
                    </a:ext>
                  </a:extLst>
                </a:gridCol>
                <a:gridCol w="1510857">
                  <a:extLst>
                    <a:ext uri="{9D8B030D-6E8A-4147-A177-3AD203B41FA5}">
                      <a16:colId xmlns:a16="http://schemas.microsoft.com/office/drawing/2014/main" val="2996048631"/>
                    </a:ext>
                  </a:extLst>
                </a:gridCol>
                <a:gridCol w="3453709">
                  <a:extLst>
                    <a:ext uri="{9D8B030D-6E8A-4147-A177-3AD203B41FA5}">
                      <a16:colId xmlns:a16="http://schemas.microsoft.com/office/drawing/2014/main" val="3331162994"/>
                    </a:ext>
                  </a:extLst>
                </a:gridCol>
                <a:gridCol w="2429501">
                  <a:extLst>
                    <a:ext uri="{9D8B030D-6E8A-4147-A177-3AD203B41FA5}">
                      <a16:colId xmlns:a16="http://schemas.microsoft.com/office/drawing/2014/main" val="4171962846"/>
                    </a:ext>
                  </a:extLst>
                </a:gridCol>
              </a:tblGrid>
              <a:tr h="1244914">
                <a:tc>
                  <a:txBody>
                    <a:bodyPr/>
                    <a:lstStyle/>
                    <a:p>
                      <a:pPr marL="80010" marR="39370" indent="30480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sz="1400" b="0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4490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lang="ru-RU" sz="1400" b="1" i="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r>
                        <a:rPr lang="ru-RU" sz="1400" b="1" i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19710" marR="67310" indent="-13271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реализации</a:t>
                      </a:r>
                      <a:r>
                        <a:rPr lang="ru-RU" sz="1400" b="1" i="0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0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r>
                        <a:rPr lang="ru-RU" sz="1400" b="1" i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реализации</a:t>
                      </a:r>
                      <a:r>
                        <a:rPr lang="ru-RU" sz="1400" b="1" i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0335" marR="12954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Исполнители</a:t>
                      </a:r>
                      <a:r>
                        <a:rPr lang="ru-RU" sz="1400" b="1" i="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04487"/>
                  </a:ext>
                </a:extLst>
              </a:tr>
              <a:tr h="706933">
                <a:tc gridSpan="5">
                  <a:txBody>
                    <a:bodyPr/>
                    <a:lstStyle/>
                    <a:p>
                      <a:pPr marL="3618230" marR="3608705" algn="ctr"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b="1" i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этап.</a:t>
                      </a:r>
                      <a:r>
                        <a:rPr lang="ru-RU" sz="1400" b="1" i="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Рефлексивно-оценочный</a:t>
                      </a:r>
                      <a:endParaRPr lang="ru-RU" sz="1400" b="1" i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640658"/>
                  </a:ext>
                </a:extLst>
              </a:tr>
              <a:tr h="1197490">
                <a:tc>
                  <a:txBody>
                    <a:bodyPr/>
                    <a:lstStyle/>
                    <a:p>
                      <a:pPr marL="84455" marR="7556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61595">
                        <a:spcAft>
                          <a:spcPts val="0"/>
                        </a:spcAft>
                        <a:tabLst>
                          <a:tab pos="855345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	совещаний</a:t>
                      </a:r>
                      <a:r>
                        <a:rPr lang="ru-RU" sz="1400" b="0" spc="5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</a:t>
                      </a:r>
                      <a:r>
                        <a:rPr lang="ru-RU" sz="1400" b="0" spc="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директоре</a:t>
                      </a:r>
                      <a:r>
                        <a:rPr lang="ru-RU" sz="1400" b="0" spc="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400" b="0" spc="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анализу</a:t>
                      </a:r>
                      <a:r>
                        <a:rPr lang="ru-RU" sz="1400" b="0" spc="-2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промежуточных</a:t>
                      </a:r>
                      <a:r>
                        <a:rPr lang="ru-RU" sz="1400" b="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результатов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2880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2024,</a:t>
                      </a:r>
                    </a:p>
                    <a:p>
                      <a:pPr marL="155575">
                        <a:lnSpc>
                          <a:spcPts val="1285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Март 2025</a:t>
                      </a:r>
                    </a:p>
                    <a:p>
                      <a:pPr marL="155575">
                        <a:lnSpc>
                          <a:spcPts val="1285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 2026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1120" marR="56515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Обсуждены предварительные итоги и перспективы</a:t>
                      </a:r>
                      <a:r>
                        <a:rPr lang="ru-RU" sz="1400" b="0" spc="-2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реализации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0335" marR="13017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</a:t>
                      </a:r>
                      <a:r>
                        <a:rPr lang="ru-RU" sz="1400" b="0" spc="-1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9151653"/>
                  </a:ext>
                </a:extLst>
              </a:tr>
              <a:tr h="829942">
                <a:tc>
                  <a:txBody>
                    <a:bodyPr/>
                    <a:lstStyle/>
                    <a:p>
                      <a:pPr marL="84455" marR="7556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271145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Мониторинг</a:t>
                      </a:r>
                      <a:r>
                        <a:rPr lang="ru-RU" sz="1400" b="0" spc="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</a:t>
                      </a:r>
                      <a:r>
                        <a:rPr lang="ru-RU" sz="1400" b="0" spc="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реализации</a:t>
                      </a:r>
                      <a:r>
                        <a:rPr lang="ru-RU" sz="1400" b="0" spc="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Плана</a:t>
                      </a:r>
                      <a:r>
                        <a:rPr lang="ru-RU" sz="1400" b="0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мероприятий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5969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</a:t>
                      </a:r>
                      <a:r>
                        <a:rPr lang="ru-RU" sz="1400" b="0" spc="-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Аналитическая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справка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результатам</a:t>
                      </a:r>
                      <a:r>
                        <a:rPr lang="ru-RU" sz="1400" b="0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реализации</a:t>
                      </a:r>
                      <a:r>
                        <a:rPr lang="ru-RU" sz="1400" b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0335" marR="13017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</a:t>
                      </a:r>
                      <a:r>
                        <a:rPr lang="ru-RU" sz="1400" b="0" spc="-1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291303"/>
                  </a:ext>
                </a:extLst>
              </a:tr>
              <a:tr h="2134138">
                <a:tc>
                  <a:txBody>
                    <a:bodyPr/>
                    <a:lstStyle/>
                    <a:p>
                      <a:pPr marL="84455" marR="7556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60960">
                        <a:spcAft>
                          <a:spcPts val="0"/>
                        </a:spcAft>
                        <a:tabLst>
                          <a:tab pos="1180465" algn="l"/>
                          <a:tab pos="1710055" algn="l"/>
                          <a:tab pos="1993265" algn="l"/>
                        </a:tabLs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Представление практик по формированию и развитию функциональной грамотности в рамках  практической конференции «Функциональная грамотность - вызов 21 века»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5969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раз в год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1120" marR="57150" algn="just">
                        <a:lnSpc>
                          <a:spcPts val="138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Представление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опыта,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принятие</a:t>
                      </a:r>
                      <a:r>
                        <a:rPr lang="ru-RU" sz="1400" b="0" spc="-2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управленческих решений по результатам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реализации</a:t>
                      </a:r>
                      <a:r>
                        <a:rPr lang="ru-RU" sz="1400" b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0335" marR="13081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</a:t>
                      </a:r>
                      <a:r>
                        <a:rPr lang="ru-RU" sz="1400" b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48376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087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954F72"/>
      </a:accent5>
      <a:accent6>
        <a:srgbClr val="C490AA"/>
      </a:accent6>
      <a:hlink>
        <a:srgbClr val="FF0000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TM03090430[[fn=Окаймление]]</Template>
  <TotalTime>309</TotalTime>
  <Words>548</Words>
  <Application>Microsoft Office PowerPoint</Application>
  <PresentationFormat>Широкоэкранный</PresentationFormat>
  <Paragraphs>172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Чанкова Моника Алексеевна</dc:creator>
  <cp:lastModifiedBy>Тамара</cp:lastModifiedBy>
  <cp:revision>40</cp:revision>
  <dcterms:created xsi:type="dcterms:W3CDTF">2024-09-02T06:05:17Z</dcterms:created>
  <dcterms:modified xsi:type="dcterms:W3CDTF">2024-11-14T07:28:27Z</dcterms:modified>
</cp:coreProperties>
</file>